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22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6" r:id="rId3"/>
    <p:sldId id="305" r:id="rId4"/>
    <p:sldId id="290" r:id="rId5"/>
    <p:sldId id="270" r:id="rId6"/>
    <p:sldId id="281" r:id="rId7"/>
    <p:sldId id="257" r:id="rId8"/>
    <p:sldId id="267" r:id="rId9"/>
    <p:sldId id="258" r:id="rId10"/>
    <p:sldId id="259" r:id="rId11"/>
    <p:sldId id="268" r:id="rId12"/>
    <p:sldId id="263" r:id="rId13"/>
    <p:sldId id="264" r:id="rId14"/>
    <p:sldId id="293" r:id="rId15"/>
    <p:sldId id="294" r:id="rId16"/>
    <p:sldId id="292" r:id="rId17"/>
    <p:sldId id="295" r:id="rId18"/>
    <p:sldId id="296" r:id="rId19"/>
    <p:sldId id="297" r:id="rId20"/>
    <p:sldId id="298" r:id="rId21"/>
    <p:sldId id="299" r:id="rId22"/>
    <p:sldId id="304" r:id="rId23"/>
    <p:sldId id="300" r:id="rId24"/>
    <p:sldId id="301" r:id="rId25"/>
    <p:sldId id="303" r:id="rId26"/>
    <p:sldId id="306" r:id="rId27"/>
    <p:sldId id="302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52D43-128F-4991-B312-9EC253B92DDE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B7472-4257-4228-A4F3-6C8B731A8B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84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E761-7D2F-470D-B5D9-740EC269BED0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2016-659E-4786-A027-C55DBD7DDA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75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E761-7D2F-470D-B5D9-740EC269BED0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2016-659E-4786-A027-C55DBD7DDA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85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E761-7D2F-470D-B5D9-740EC269BED0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2016-659E-4786-A027-C55DBD7DDA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4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E761-7D2F-470D-B5D9-740EC269BED0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2016-659E-4786-A027-C55DBD7DDA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839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E761-7D2F-470D-B5D9-740EC269BED0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2016-659E-4786-A027-C55DBD7DDA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85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E761-7D2F-470D-B5D9-740EC269BED0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2016-659E-4786-A027-C55DBD7DDA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644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E761-7D2F-470D-B5D9-740EC269BED0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2016-659E-4786-A027-C55DBD7DDA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15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E761-7D2F-470D-B5D9-740EC269BED0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2016-659E-4786-A027-C55DBD7DDA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150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E761-7D2F-470D-B5D9-740EC269BED0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2016-659E-4786-A027-C55DBD7DDA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56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E761-7D2F-470D-B5D9-740EC269BED0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2016-659E-4786-A027-C55DBD7DDA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49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E761-7D2F-470D-B5D9-740EC269BED0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F2016-659E-4786-A027-C55DBD7DDA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81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6E761-7D2F-470D-B5D9-740EC269BED0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F2016-659E-4786-A027-C55DBD7DDA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60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6" y="1433488"/>
            <a:ext cx="11010706" cy="444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09" y="4997286"/>
            <a:ext cx="1641231" cy="17546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11385" y="777233"/>
            <a:ext cx="4152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Dr Will Norton: whjn1@le.ac.uk</a:t>
            </a:r>
            <a:endParaRPr lang="en-GB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61669" y="211973"/>
            <a:ext cx="793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 smtClean="0"/>
              <a:t>Neuroscience of social behaviour: in-depth seminar</a:t>
            </a:r>
            <a:endParaRPr lang="en-GB" sz="2800" b="1" i="1" dirty="0"/>
          </a:p>
        </p:txBody>
      </p:sp>
    </p:spTree>
    <p:extLst>
      <p:ext uri="{BB962C8B-B14F-4D97-AF65-F5344CB8AC3E}">
        <p14:creationId xmlns:p14="http://schemas.microsoft.com/office/powerpoint/2010/main" val="92454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615" y="105654"/>
            <a:ext cx="5996517" cy="58680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3110" y="6007541"/>
            <a:ext cx="58840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Three week old fish interact with younger animals</a:t>
            </a:r>
          </a:p>
          <a:p>
            <a:r>
              <a:rPr lang="en-GB" sz="2200" dirty="0" smtClean="0"/>
              <a:t>One week old fish do not display sociality</a:t>
            </a:r>
            <a:endParaRPr lang="en-GB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10080978" y="6344355"/>
            <a:ext cx="1955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Dreosti et al., 2015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045356" y="113572"/>
            <a:ext cx="258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Figure 2 from </a:t>
            </a:r>
            <a:r>
              <a:rPr lang="en-GB" sz="1400" dirty="0" err="1" smtClean="0"/>
              <a:t>Dreosti</a:t>
            </a:r>
            <a:r>
              <a:rPr lang="en-GB" sz="1400" dirty="0" smtClean="0"/>
              <a:t> et al., 2015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4296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088" y="458256"/>
            <a:ext cx="7841635" cy="4700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8042" y="5441244"/>
            <a:ext cx="98117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Larvae move in response to movement of the stimulus fish – locked together in time</a:t>
            </a:r>
          </a:p>
          <a:p>
            <a:endParaRPr lang="en-GB" sz="2200" dirty="0"/>
          </a:p>
          <a:p>
            <a:r>
              <a:rPr lang="en-GB" sz="2200" dirty="0" smtClean="0"/>
              <a:t>Each individual bout has a characteristic shape; mixture of forward swims and turns</a:t>
            </a:r>
            <a:endParaRPr lang="en-GB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3024636" y="102777"/>
            <a:ext cx="258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Figure 3 from </a:t>
            </a:r>
            <a:r>
              <a:rPr lang="en-GB" sz="1400" dirty="0" err="1" smtClean="0"/>
              <a:t>Dreosti</a:t>
            </a:r>
            <a:r>
              <a:rPr lang="en-GB" sz="1400" dirty="0" smtClean="0"/>
              <a:t> et al., 2015</a:t>
            </a:r>
            <a:endParaRPr lang="en-GB" sz="1400" dirty="0"/>
          </a:p>
        </p:txBody>
      </p:sp>
      <p:sp>
        <p:nvSpPr>
          <p:cNvPr id="2" name="TextBox 1"/>
          <p:cNvSpPr txBox="1"/>
          <p:nvPr/>
        </p:nvSpPr>
        <p:spPr>
          <a:xfrm flipH="1">
            <a:off x="9464038" y="3849624"/>
            <a:ext cx="199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Red = with fish</a:t>
            </a:r>
          </a:p>
          <a:p>
            <a:r>
              <a:rPr lang="en-GB" dirty="0" smtClean="0"/>
              <a:t>Blue = no fish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226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893" y="366889"/>
            <a:ext cx="6810375" cy="5657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23192" y="5968294"/>
            <a:ext cx="74217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MK-801 (NMDA antagonist) and </a:t>
            </a:r>
            <a:r>
              <a:rPr lang="en-GB" sz="2200" dirty="0" err="1" smtClean="0"/>
              <a:t>EtOH</a:t>
            </a:r>
            <a:r>
              <a:rPr lang="en-GB" sz="2200" dirty="0" smtClean="0"/>
              <a:t> disrupt social behaviour; </a:t>
            </a:r>
          </a:p>
          <a:p>
            <a:r>
              <a:rPr lang="en-GB" sz="2200" dirty="0" smtClean="0"/>
              <a:t>similar neurotransmitter basis as seen in other species</a:t>
            </a:r>
            <a:endParaRPr lang="en-GB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10080978" y="6344355"/>
            <a:ext cx="1955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Dreosti et al., 2015</a:t>
            </a:r>
            <a:endParaRPr lang="en-GB" dirty="0"/>
          </a:p>
        </p:txBody>
      </p:sp>
      <p:sp>
        <p:nvSpPr>
          <p:cNvPr id="7" name="Oval 6"/>
          <p:cNvSpPr/>
          <p:nvPr/>
        </p:nvSpPr>
        <p:spPr>
          <a:xfrm>
            <a:off x="4809067" y="1399822"/>
            <a:ext cx="1264355" cy="69991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7794978" y="603955"/>
            <a:ext cx="1264355" cy="69991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9177867" y="630744"/>
            <a:ext cx="2113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Movement becomes</a:t>
            </a:r>
          </a:p>
          <a:p>
            <a:r>
              <a:rPr lang="en-GB" dirty="0"/>
              <a:t>u</a:t>
            </a:r>
            <a:r>
              <a:rPr lang="en-GB" dirty="0" smtClean="0"/>
              <a:t>ncoupled!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109700" y="102777"/>
            <a:ext cx="258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Figure 4 from </a:t>
            </a:r>
            <a:r>
              <a:rPr lang="en-GB" sz="1400" dirty="0" err="1" smtClean="0"/>
              <a:t>Dreosti</a:t>
            </a:r>
            <a:r>
              <a:rPr lang="en-GB" sz="1400" dirty="0" smtClean="0"/>
              <a:t> et al., 2015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9734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0978" y="6344355"/>
            <a:ext cx="1955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Dreosti et al., 2015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60785" y="474134"/>
            <a:ext cx="10697993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u="sng" dirty="0" smtClean="0"/>
              <a:t>Background summary</a:t>
            </a:r>
          </a:p>
          <a:p>
            <a:endParaRPr lang="en-GB" sz="2200" dirty="0"/>
          </a:p>
          <a:p>
            <a:r>
              <a:rPr lang="en-GB" sz="2200" dirty="0" smtClean="0"/>
              <a:t>Zebrafish display social preference from 3 weeks onwards. Parallels development of critical </a:t>
            </a:r>
          </a:p>
          <a:p>
            <a:r>
              <a:rPr lang="en-GB" sz="2200" dirty="0" smtClean="0"/>
              <a:t>forebrain structures (pallium; </a:t>
            </a:r>
            <a:r>
              <a:rPr lang="en-GB" sz="2200" dirty="0" err="1" smtClean="0"/>
              <a:t>Dirian</a:t>
            </a:r>
            <a:r>
              <a:rPr lang="en-GB" sz="2200" dirty="0" smtClean="0"/>
              <a:t> et al., 2014)</a:t>
            </a:r>
          </a:p>
          <a:p>
            <a:endParaRPr lang="en-GB" sz="2200" dirty="0"/>
          </a:p>
          <a:p>
            <a:r>
              <a:rPr lang="en-GB" sz="2200" dirty="0" smtClean="0"/>
              <a:t>Driven by visual cues; larval movement is locked to the movement of the stimulus</a:t>
            </a:r>
          </a:p>
          <a:p>
            <a:endParaRPr lang="en-GB" sz="2200" dirty="0"/>
          </a:p>
          <a:p>
            <a:r>
              <a:rPr lang="en-GB" sz="2200" dirty="0" smtClean="0"/>
              <a:t>MK-801 and ethanol had a different effect on social behaviour. Both drugs reduced social </a:t>
            </a:r>
          </a:p>
          <a:p>
            <a:r>
              <a:rPr lang="en-GB" sz="2200" dirty="0" smtClean="0"/>
              <a:t>interaction, but MK-801 decreased coupling of movement as well</a:t>
            </a:r>
          </a:p>
          <a:p>
            <a:endParaRPr lang="en-GB" sz="2200" dirty="0"/>
          </a:p>
          <a:p>
            <a:r>
              <a:rPr lang="en-GB" sz="2200" dirty="0" smtClean="0"/>
              <a:t>This setup can be modified to image the whole brain when playing a film of a social stimulus</a:t>
            </a:r>
          </a:p>
          <a:p>
            <a:endParaRPr lang="en-GB" sz="2200" dirty="0"/>
          </a:p>
          <a:p>
            <a:r>
              <a:rPr lang="en-GB" sz="2200" b="1" dirty="0" smtClean="0"/>
              <a:t>What is the impact of isolation (short / long term) on social behaviour?</a:t>
            </a:r>
            <a:endParaRPr lang="en-GB" sz="2200" b="1" dirty="0"/>
          </a:p>
        </p:txBody>
      </p:sp>
    </p:spTree>
    <p:extLst>
      <p:ext uri="{BB962C8B-B14F-4D97-AF65-F5344CB8AC3E}">
        <p14:creationId xmlns:p14="http://schemas.microsoft.com/office/powerpoint/2010/main" val="192769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08" y="1019502"/>
            <a:ext cx="9021241" cy="46483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364717" y="1460938"/>
            <a:ext cx="1429407" cy="430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54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6028" y="1072054"/>
            <a:ext cx="109307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Social interactions first develop at about 3 weeks of age (linked to </a:t>
            </a:r>
            <a:r>
              <a:rPr lang="en-GB" dirty="0" err="1" smtClean="0"/>
              <a:t>subpallium</a:t>
            </a:r>
            <a:r>
              <a:rPr lang="en-GB" dirty="0" smtClean="0"/>
              <a:t> development?) </a:t>
            </a:r>
            <a:r>
              <a:rPr lang="en-GB" dirty="0" smtClean="0"/>
              <a:t>–Dreosti paper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Social avoidance </a:t>
            </a:r>
            <a:r>
              <a:rPr lang="en-GB" dirty="0" smtClean="0"/>
              <a:t>develops earlier </a:t>
            </a:r>
            <a:r>
              <a:rPr lang="en-GB" dirty="0" smtClean="0"/>
              <a:t>on – at about one week</a:t>
            </a:r>
          </a:p>
          <a:p>
            <a:endParaRPr lang="en-GB" dirty="0"/>
          </a:p>
          <a:p>
            <a:r>
              <a:rPr lang="en-GB" dirty="0" smtClean="0"/>
              <a:t>Compared fish isolated from 0 days to 7 days with fish grown in groups of 7 animals</a:t>
            </a:r>
          </a:p>
          <a:p>
            <a:endParaRPr lang="en-GB" dirty="0"/>
          </a:p>
          <a:p>
            <a:r>
              <a:rPr lang="en-GB" dirty="0" smtClean="0"/>
              <a:t>Isolated animals tend to swim slower and in longer bouts (stop less often)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36028" y="357353"/>
            <a:ext cx="536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 smtClean="0"/>
              <a:t>Social avoidance and interaction are distinct processes</a:t>
            </a:r>
            <a:endParaRPr lang="en-GB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676" y="4367251"/>
            <a:ext cx="4078014" cy="2117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74" y="3092869"/>
            <a:ext cx="4700406" cy="27943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3683" y="3092869"/>
            <a:ext cx="5412827" cy="1153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79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9" y="911494"/>
            <a:ext cx="8402223" cy="39629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6964" y="346842"/>
            <a:ext cx="5211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Compare avoidance in group- and isolation raised fish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743200" y="5069767"/>
            <a:ext cx="7176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Recorded groups of 7 fish in a round tank</a:t>
            </a:r>
          </a:p>
          <a:p>
            <a:endParaRPr lang="en-GB" dirty="0"/>
          </a:p>
          <a:p>
            <a:r>
              <a:rPr lang="en-GB" dirty="0" smtClean="0"/>
              <a:t>Isolated fish maintain greater distance away compared to group-raised fish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527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099740" y="1100576"/>
            <a:ext cx="8275661" cy="2739447"/>
            <a:chOff x="1902371" y="2095314"/>
            <a:chExt cx="8275661" cy="273944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3968" y="2095314"/>
              <a:ext cx="8164064" cy="2667372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1902371" y="4666595"/>
              <a:ext cx="441434" cy="168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Oval 3"/>
            <p:cNvSpPr/>
            <p:nvPr/>
          </p:nvSpPr>
          <p:spPr>
            <a:xfrm>
              <a:off x="6216868" y="4666595"/>
              <a:ext cx="441434" cy="168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78066" y="390130"/>
            <a:ext cx="4663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Larval fish display different types of movements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55350" y="4181138"/>
            <a:ext cx="107200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Machine learning to categorise types of swim:</a:t>
            </a:r>
          </a:p>
          <a:p>
            <a:endParaRPr lang="en-GB" dirty="0"/>
          </a:p>
          <a:p>
            <a:r>
              <a:rPr lang="en-GB" dirty="0" smtClean="0"/>
              <a:t>Forward </a:t>
            </a:r>
            <a:r>
              <a:rPr lang="en-GB" dirty="0"/>
              <a:t>displacing bout </a:t>
            </a:r>
            <a:r>
              <a:rPr lang="en-GB" dirty="0" smtClean="0"/>
              <a:t>types: slow1</a:t>
            </a:r>
            <a:r>
              <a:rPr lang="en-GB" dirty="0"/>
              <a:t>, slow2, the short capture swim (short CS), </a:t>
            </a:r>
            <a:r>
              <a:rPr lang="en-GB" dirty="0" smtClean="0"/>
              <a:t>approach </a:t>
            </a:r>
            <a:r>
              <a:rPr lang="en-GB" dirty="0"/>
              <a:t>swim (</a:t>
            </a:r>
            <a:r>
              <a:rPr lang="en-GB" dirty="0" smtClean="0"/>
              <a:t>AS)</a:t>
            </a:r>
          </a:p>
          <a:p>
            <a:endParaRPr lang="en-GB" dirty="0" smtClean="0"/>
          </a:p>
          <a:p>
            <a:r>
              <a:rPr lang="en-GB" dirty="0" smtClean="0"/>
              <a:t>Reorienting </a:t>
            </a:r>
            <a:r>
              <a:rPr lang="en-GB" dirty="0"/>
              <a:t>bout </a:t>
            </a:r>
            <a:r>
              <a:rPr lang="en-GB" dirty="0" smtClean="0"/>
              <a:t>types:, </a:t>
            </a:r>
            <a:r>
              <a:rPr lang="en-GB" dirty="0"/>
              <a:t>such as the J-turn, high angle turn (HAT), and routine turn (</a:t>
            </a:r>
            <a:r>
              <a:rPr lang="en-GB" dirty="0" smtClean="0"/>
              <a:t>RT)</a:t>
            </a:r>
          </a:p>
          <a:p>
            <a:endParaRPr lang="en-GB" dirty="0"/>
          </a:p>
          <a:p>
            <a:r>
              <a:rPr lang="en-GB" dirty="0" smtClean="0"/>
              <a:t>Six </a:t>
            </a:r>
            <a:r>
              <a:rPr lang="en-GB" dirty="0"/>
              <a:t>bout types that displace the larva one body length </a:t>
            </a:r>
            <a:r>
              <a:rPr lang="en-GB" dirty="0" smtClean="0"/>
              <a:t>and </a:t>
            </a:r>
            <a:r>
              <a:rPr lang="en-GB" dirty="0"/>
              <a:t>have variable C1 </a:t>
            </a:r>
            <a:r>
              <a:rPr lang="en-GB" dirty="0" smtClean="0"/>
              <a:t>angles: long </a:t>
            </a:r>
            <a:r>
              <a:rPr lang="en-GB" dirty="0"/>
              <a:t>capture swim (long CS), </a:t>
            </a:r>
            <a:endParaRPr lang="en-GB" dirty="0" smtClean="0"/>
          </a:p>
          <a:p>
            <a:r>
              <a:rPr lang="en-GB" dirty="0" smtClean="0"/>
              <a:t>burst </a:t>
            </a:r>
            <a:r>
              <a:rPr lang="en-GB" dirty="0"/>
              <a:t>swim (BS), the shadow avoidance turn (SAT), the O-bend, and the </a:t>
            </a:r>
            <a:r>
              <a:rPr lang="en-GB" dirty="0" smtClean="0"/>
              <a:t>long-and </a:t>
            </a:r>
            <a:r>
              <a:rPr lang="en-GB" dirty="0"/>
              <a:t>short-latency C-start </a:t>
            </a:r>
            <a:r>
              <a:rPr lang="en-GB" dirty="0" smtClean="0"/>
              <a:t>(LLC / SLC)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50" y="1046179"/>
            <a:ext cx="1954676" cy="284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1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73" y="477891"/>
            <a:ext cx="8268854" cy="4725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75338" y="5391807"/>
            <a:ext cx="7814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Isolated fish perform large displacement swims (e.g. SLC/LLC) at greater distances</a:t>
            </a:r>
          </a:p>
          <a:p>
            <a:r>
              <a:rPr lang="en-GB" dirty="0" smtClean="0"/>
              <a:t>Compared to GR. This helps them to maintain greater distance from conspecifics</a:t>
            </a:r>
          </a:p>
          <a:p>
            <a:endParaRPr lang="en-GB" dirty="0"/>
          </a:p>
          <a:p>
            <a:r>
              <a:rPr lang="en-GB" dirty="0" smtClean="0"/>
              <a:t>Short CS, O-bend, LLC, SLC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178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11" y="274687"/>
            <a:ext cx="7758779" cy="51171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8813" y="5644057"/>
            <a:ext cx="5464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Isolated fish more likely to perform SLC compared to LLC</a:t>
            </a:r>
          </a:p>
          <a:p>
            <a:endParaRPr lang="en-GB" dirty="0"/>
          </a:p>
          <a:p>
            <a:r>
              <a:rPr lang="en-GB" dirty="0" smtClean="0"/>
              <a:t>No difference in latency, C1 angle or max. angular speed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591820" y="451944"/>
            <a:ext cx="509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LLC</a:t>
            </a:r>
          </a:p>
          <a:p>
            <a:r>
              <a:rPr lang="en-GB" dirty="0" smtClean="0"/>
              <a:t>SLC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333296" y="557049"/>
            <a:ext cx="620111" cy="420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301763" y="803984"/>
            <a:ext cx="620111" cy="420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63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400" y="654756"/>
            <a:ext cx="816153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Animals display social behaviour from birth onwards</a:t>
            </a:r>
          </a:p>
          <a:p>
            <a:endParaRPr lang="en-GB" sz="2400" dirty="0"/>
          </a:p>
          <a:p>
            <a:r>
              <a:rPr lang="en-GB" sz="2400" dirty="0" smtClean="0"/>
              <a:t>A small subset of a population of animals are asocial (“loners”)</a:t>
            </a:r>
          </a:p>
          <a:p>
            <a:endParaRPr lang="en-GB" sz="2400" dirty="0"/>
          </a:p>
          <a:p>
            <a:r>
              <a:rPr lang="en-GB" sz="2400" dirty="0" smtClean="0"/>
              <a:t>Disruptions to social development can lead to autism and other </a:t>
            </a:r>
          </a:p>
          <a:p>
            <a:r>
              <a:rPr lang="en-GB" sz="2400" dirty="0" smtClean="0"/>
              <a:t>psychiatric disorders</a:t>
            </a:r>
          </a:p>
          <a:p>
            <a:endParaRPr lang="en-GB" sz="2400" dirty="0"/>
          </a:p>
          <a:p>
            <a:r>
              <a:rPr lang="en-GB" sz="2400" dirty="0" smtClean="0"/>
              <a:t>Difficult to study the circuits that control social behaviour </a:t>
            </a:r>
          </a:p>
          <a:p>
            <a:r>
              <a:rPr lang="en-GB" sz="2400" dirty="0" smtClean="0"/>
              <a:t>in humans - develop in utero</a:t>
            </a:r>
            <a:endParaRPr lang="en-GB" dirty="0"/>
          </a:p>
          <a:p>
            <a:endParaRPr lang="en-GB" sz="2400" dirty="0" smtClean="0"/>
          </a:p>
          <a:p>
            <a:r>
              <a:rPr lang="en-GB" sz="2400" dirty="0" smtClean="0"/>
              <a:t>Other animal species display social behaviours – including </a:t>
            </a:r>
          </a:p>
          <a:p>
            <a:r>
              <a:rPr lang="en-GB" sz="2400" dirty="0" smtClean="0"/>
              <a:t>zebrafish, model for vertebrate behaviour and 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983" y="2743689"/>
            <a:ext cx="2859521" cy="38143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41699" y="6528957"/>
            <a:ext cx="1582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Santa’s little helper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067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87364" y="633022"/>
            <a:ext cx="9153807" cy="5799309"/>
            <a:chOff x="1324304" y="633022"/>
            <a:chExt cx="9153807" cy="579930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3888" y="633022"/>
              <a:ext cx="8764223" cy="5591955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324304" y="6180084"/>
              <a:ext cx="7483366" cy="252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88867" y="219982"/>
            <a:ext cx="3144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What stimuli drive the C-starts?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597571" y="2562398"/>
            <a:ext cx="1355836" cy="562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7145" y="3168876"/>
            <a:ext cx="1897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Angle of non-focal</a:t>
            </a:r>
          </a:p>
          <a:p>
            <a:r>
              <a:rPr lang="en-GB" dirty="0" smtClean="0"/>
              <a:t>fish (stimulus)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67860" y="6005489"/>
            <a:ext cx="4409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Bias towards stimulation at tail end of animal</a:t>
            </a:r>
          </a:p>
          <a:p>
            <a:r>
              <a:rPr lang="en-GB" dirty="0" smtClean="0"/>
              <a:t>Vision is not needed</a:t>
            </a:r>
            <a:endParaRPr lang="en-GB" dirty="0"/>
          </a:p>
        </p:txBody>
      </p:sp>
      <p:sp>
        <p:nvSpPr>
          <p:cNvPr id="6" name="Oval 5"/>
          <p:cNvSpPr/>
          <p:nvPr/>
        </p:nvSpPr>
        <p:spPr>
          <a:xfrm rot="3132460">
            <a:off x="6737131" y="1439917"/>
            <a:ext cx="1135117" cy="17657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27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10292" y="725213"/>
            <a:ext cx="8697539" cy="5628014"/>
            <a:chOff x="1810292" y="725213"/>
            <a:chExt cx="8697539" cy="562801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0292" y="904167"/>
              <a:ext cx="8697539" cy="544906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6737131" y="725213"/>
              <a:ext cx="3563007" cy="33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102069" y="270606"/>
            <a:ext cx="3437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Lateral line important for response</a:t>
            </a: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3563006" y="5864772"/>
            <a:ext cx="1313793" cy="4884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8975978" y="2343806"/>
            <a:ext cx="2732531" cy="1043338"/>
            <a:chOff x="8975978" y="2343806"/>
            <a:chExt cx="2732531" cy="1043338"/>
          </a:xfrm>
        </p:grpSpPr>
        <p:sp>
          <p:nvSpPr>
            <p:cNvPr id="7" name="Oval 6"/>
            <p:cNvSpPr/>
            <p:nvPr/>
          </p:nvSpPr>
          <p:spPr>
            <a:xfrm rot="4011163">
              <a:off x="9180930" y="2152178"/>
              <a:ext cx="1030014" cy="14399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55281" y="2343806"/>
              <a:ext cx="1253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Smaller diff</a:t>
              </a:r>
            </a:p>
            <a:p>
              <a:r>
                <a:rPr lang="en-GB" dirty="0" smtClean="0"/>
                <a:t>here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00798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rphology of the lateral line and inner ear systems of zebrafish. (A)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608" y="865952"/>
            <a:ext cx="809625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47090" y="5854262"/>
            <a:ext cx="507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Senses water movement – important for behaviour</a:t>
            </a:r>
            <a:r>
              <a:rPr lang="en-GB" dirty="0" smtClean="0"/>
              <a:t>?</a:t>
            </a:r>
          </a:p>
          <a:p>
            <a:pPr algn="ctr"/>
            <a:r>
              <a:rPr lang="en-GB" dirty="0" err="1" smtClean="0"/>
              <a:t>Octavolateral</a:t>
            </a:r>
            <a:r>
              <a:rPr lang="en-GB" dirty="0" smtClean="0"/>
              <a:t> nerve = vestibulocochlear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25608" y="199696"/>
            <a:ext cx="2328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 lateral line system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913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393" y="357352"/>
            <a:ext cx="552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What stimuli triggers the choice of SLC and LLC in larvae?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47" y="839607"/>
            <a:ext cx="8430802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570" y="806619"/>
            <a:ext cx="8392696" cy="53919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30263" y="525515"/>
            <a:ext cx="1492469" cy="3888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4687615" y="693680"/>
            <a:ext cx="1019503" cy="220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4981904" y="4099036"/>
            <a:ext cx="819808" cy="2732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30621" y="324348"/>
            <a:ext cx="613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Stimulating the lateral line biases towards short latency C-starts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026979" y="6306203"/>
            <a:ext cx="650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Ablating the lateral line severely decreases the probability of startle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0208266" y="1986455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496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474" y="1008219"/>
            <a:ext cx="6553202" cy="46030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4703" y="376516"/>
            <a:ext cx="6236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How is the change between SLC and LLC controlled by the brain?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322785" y="5873668"/>
            <a:ext cx="787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Could be linked to the </a:t>
            </a:r>
            <a:r>
              <a:rPr lang="en-GB" dirty="0" err="1" smtClean="0"/>
              <a:t>Mauthner</a:t>
            </a:r>
            <a:r>
              <a:rPr lang="en-GB" dirty="0" smtClean="0"/>
              <a:t> neuron – change in excitatory/ inhibitory inputs</a:t>
            </a:r>
            <a:r>
              <a:rPr lang="en-GB" dirty="0" smtClean="0"/>
              <a:t>?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331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4703" y="376516"/>
            <a:ext cx="6236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How is the change between SLC and LLC controlled by the brain?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1534510" y="1338917"/>
            <a:ext cx="9101959" cy="4946269"/>
            <a:chOff x="1534510" y="1307387"/>
            <a:chExt cx="9101959" cy="4946269"/>
          </a:xfrm>
        </p:grpSpPr>
        <p:pic>
          <p:nvPicPr>
            <p:cNvPr id="2" name="Picture 2" descr="Morphology of the lateral line and inner ear systems of zebrafish. (A)... |  Download Scientific Diagra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139" y="1307387"/>
              <a:ext cx="8096250" cy="4648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534510" y="3668111"/>
              <a:ext cx="9101959" cy="25855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Rectangle 5"/>
          <p:cNvSpPr/>
          <p:nvPr/>
        </p:nvSpPr>
        <p:spPr>
          <a:xfrm>
            <a:off x="1882150" y="4053631"/>
            <a:ext cx="58629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Different sensitivity of lateral line to vibration</a:t>
            </a:r>
            <a:r>
              <a:rPr lang="en-GB" dirty="0" smtClean="0"/>
              <a:t>?</a:t>
            </a:r>
          </a:p>
          <a:p>
            <a:endParaRPr lang="en-GB" dirty="0"/>
          </a:p>
          <a:p>
            <a:r>
              <a:rPr lang="en-GB" dirty="0" smtClean="0"/>
              <a:t>- Test by raising larvae water with different vibration regimes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813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965" y="462456"/>
            <a:ext cx="974914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 smtClean="0"/>
              <a:t>Conclusion</a:t>
            </a:r>
          </a:p>
          <a:p>
            <a:endParaRPr lang="en-GB" dirty="0"/>
          </a:p>
          <a:p>
            <a:r>
              <a:rPr lang="en-GB" dirty="0" smtClean="0"/>
              <a:t>Isolation increases the number of short latency (quick) C-starts compared to long-latency C starts:</a:t>
            </a:r>
          </a:p>
          <a:p>
            <a:endParaRPr lang="en-GB" dirty="0"/>
          </a:p>
          <a:p>
            <a:r>
              <a:rPr lang="en-GB" dirty="0" smtClean="0"/>
              <a:t>Isolated fish react more quickly to conspecifics, and use a large-displacement movement to keep away</a:t>
            </a:r>
          </a:p>
          <a:p>
            <a:r>
              <a:rPr lang="en-GB" dirty="0"/>
              <a:t>f</a:t>
            </a:r>
            <a:r>
              <a:rPr lang="en-GB" dirty="0" smtClean="0"/>
              <a:t>rom other fish</a:t>
            </a:r>
          </a:p>
          <a:p>
            <a:endParaRPr lang="en-GB" dirty="0"/>
          </a:p>
          <a:p>
            <a:r>
              <a:rPr lang="en-GB" dirty="0" smtClean="0"/>
              <a:t>Choice of type of response is not visual – driven by the lateral line system</a:t>
            </a:r>
          </a:p>
          <a:p>
            <a:endParaRPr lang="en-GB" dirty="0"/>
          </a:p>
          <a:p>
            <a:r>
              <a:rPr lang="en-GB" dirty="0" smtClean="0"/>
              <a:t>Vision is needed to generally set distance between animals (across species)</a:t>
            </a:r>
          </a:p>
          <a:p>
            <a:endParaRPr lang="en-GB" dirty="0"/>
          </a:p>
          <a:p>
            <a:r>
              <a:rPr lang="en-GB" dirty="0" smtClean="0"/>
              <a:t>The effect is separable from the general locomotion change seen in isolated animals</a:t>
            </a:r>
          </a:p>
          <a:p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8988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3822" y="326243"/>
            <a:ext cx="1829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/>
              <a:t>Questions</a:t>
            </a:r>
            <a:r>
              <a:rPr lang="en-GB" sz="2800" b="1" i="1" dirty="0" smtClean="0"/>
              <a:t>?</a:t>
            </a:r>
            <a:endParaRPr lang="en-GB" sz="2800" dirty="0" smtClean="0"/>
          </a:p>
        </p:txBody>
      </p:sp>
      <p:pic>
        <p:nvPicPr>
          <p:cNvPr id="49154" name="Picture 2" descr="Image result for questi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046" y="3046255"/>
            <a:ext cx="5431249" cy="358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3822" y="1169581"/>
            <a:ext cx="66604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How convinced are you by this data?</a:t>
            </a:r>
          </a:p>
          <a:p>
            <a:endParaRPr lang="en-GB" dirty="0"/>
          </a:p>
          <a:p>
            <a:r>
              <a:rPr lang="en-GB" dirty="0" smtClean="0"/>
              <a:t>What experiments would you do next?</a:t>
            </a:r>
          </a:p>
          <a:p>
            <a:endParaRPr lang="en-GB" dirty="0"/>
          </a:p>
          <a:p>
            <a:r>
              <a:rPr lang="en-GB" dirty="0" smtClean="0"/>
              <a:t>Which other neurotransmitter could be important for this phenotype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What are the implications for other species?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1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7021" y="227520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Social behaviour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83022" y="1374348"/>
            <a:ext cx="7916599" cy="4448951"/>
            <a:chOff x="2104043" y="1510982"/>
            <a:chExt cx="7916599" cy="4448951"/>
          </a:xfrm>
        </p:grpSpPr>
        <p:pic>
          <p:nvPicPr>
            <p:cNvPr id="3074" name="Picture 2" descr="Image result for bird flock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043" y="1510982"/>
              <a:ext cx="3855924" cy="2409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mage result for locust swar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438" y="1519146"/>
              <a:ext cx="3704204" cy="2409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Image result for fish sho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043" y="3956888"/>
              <a:ext cx="3855924" cy="2000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Image result for human social behavio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437" y="3956888"/>
              <a:ext cx="3704204" cy="2003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735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T 16 fi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4311" y="1092663"/>
            <a:ext cx="8303379" cy="46670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2535" y="219983"/>
            <a:ext cx="5102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Shoaling – social interactions in a group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7372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2535" y="219983"/>
            <a:ext cx="516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Visually-mediated social preference test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912" y="893198"/>
            <a:ext cx="6878010" cy="2591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48" y="3514212"/>
            <a:ext cx="6868484" cy="2667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28082" y="6412812"/>
            <a:ext cx="28703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From Reichmann et al.,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662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89" y="1438011"/>
            <a:ext cx="9601200" cy="40671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8125" y="340667"/>
            <a:ext cx="3284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Background information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45061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863" y="860778"/>
            <a:ext cx="7456690" cy="37789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0356" y="4910667"/>
            <a:ext cx="604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B: Development of preference for conspecifics over time</a:t>
            </a:r>
          </a:p>
          <a:p>
            <a:endParaRPr lang="en-GB" sz="2000" dirty="0"/>
          </a:p>
          <a:p>
            <a:r>
              <a:rPr lang="en-GB" sz="2000" dirty="0" smtClean="0"/>
              <a:t>C: Orientation of eye (L/R) towards stimulus over time</a:t>
            </a:r>
            <a:endParaRPr lang="en-GB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080978" y="6344355"/>
            <a:ext cx="1955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Dreosti et al., 2015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216558" y="489098"/>
            <a:ext cx="258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Figure 1 from </a:t>
            </a:r>
            <a:r>
              <a:rPr lang="en-GB" sz="1400" dirty="0" err="1" smtClean="0"/>
              <a:t>Dreosti</a:t>
            </a:r>
            <a:r>
              <a:rPr lang="en-GB" sz="1400" dirty="0" smtClean="0"/>
              <a:t> et al., 2015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665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18" y="389289"/>
            <a:ext cx="7389460" cy="53395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92286" y="5745907"/>
            <a:ext cx="62156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Frequency of social preference (index) over time</a:t>
            </a:r>
          </a:p>
          <a:p>
            <a:pPr algn="ctr"/>
            <a:r>
              <a:rPr lang="en-GB" sz="2400" dirty="0" smtClean="0"/>
              <a:t>A subset of fish (10%) are antisocial</a:t>
            </a: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080978" y="6344355"/>
            <a:ext cx="1955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Dreosti et al., 2015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960838" y="102777"/>
            <a:ext cx="258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Figure 2 from </a:t>
            </a:r>
            <a:r>
              <a:rPr lang="en-GB" sz="1400" dirty="0" err="1" smtClean="0"/>
              <a:t>Dreosti</a:t>
            </a:r>
            <a:r>
              <a:rPr lang="en-GB" sz="1400" dirty="0" smtClean="0"/>
              <a:t> et al., 2015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0368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56" y="1022670"/>
            <a:ext cx="6758341" cy="4916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7006" y="212041"/>
            <a:ext cx="39710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Social behaviour is visually-based</a:t>
            </a:r>
            <a:endParaRPr lang="en-GB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10080978" y="6344355"/>
            <a:ext cx="1955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Dreosti et al., 2015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130959" y="6036578"/>
            <a:ext cx="258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Figure 2 from </a:t>
            </a:r>
            <a:r>
              <a:rPr lang="en-GB" sz="1400" dirty="0" err="1" smtClean="0"/>
              <a:t>Dreosti</a:t>
            </a:r>
            <a:r>
              <a:rPr lang="en-GB" sz="1400" dirty="0" smtClean="0"/>
              <a:t> et al., 2015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8220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26857DA0DA1C24489FF313FCAF0D0E3A" ma:contentTypeVersion="4" ma:contentTypeDescription="Új dokumentum létrehozása." ma:contentTypeScope="" ma:versionID="246bf5cc866e796b838d03fdf19fffc4">
  <xsd:schema xmlns:xsd="http://www.w3.org/2001/XMLSchema" xmlns:xs="http://www.w3.org/2001/XMLSchema" xmlns:p="http://schemas.microsoft.com/office/2006/metadata/properties" xmlns:ns2="69e75fee-c96d-4655-a1cd-bad9abd33f2e" targetNamespace="http://schemas.microsoft.com/office/2006/metadata/properties" ma:root="true" ma:fieldsID="1175460f7555a7bab7c147a45e8d1eb3" ns2:_="">
    <xsd:import namespace="69e75fee-c96d-4655-a1cd-bad9abd33f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e75fee-c96d-4655-a1cd-bad9abd33f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D22EEFD-DCC2-4C45-818D-050456971C48}"/>
</file>

<file path=customXml/itemProps2.xml><?xml version="1.0" encoding="utf-8"?>
<ds:datastoreItem xmlns:ds="http://schemas.openxmlformats.org/officeDocument/2006/customXml" ds:itemID="{18F4B634-F151-49E6-B99F-8AF388DC85C4}"/>
</file>

<file path=customXml/itemProps3.xml><?xml version="1.0" encoding="utf-8"?>
<ds:datastoreItem xmlns:ds="http://schemas.openxmlformats.org/officeDocument/2006/customXml" ds:itemID="{A11C8092-EC96-4B30-8AC4-D0B5F4D005A5}"/>
</file>

<file path=docProps/app.xml><?xml version="1.0" encoding="utf-8"?>
<Properties xmlns="http://schemas.openxmlformats.org/officeDocument/2006/extended-properties" xmlns:vt="http://schemas.openxmlformats.org/officeDocument/2006/docPropsVTypes">
  <TotalTime>6286</TotalTime>
  <Words>909</Words>
  <Application>Microsoft Office PowerPoint</Application>
  <PresentationFormat>Widescreen</PresentationFormat>
  <Paragraphs>132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Leicester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Norton, Will (Dr.)</dc:creator>
  <cp:lastModifiedBy>Norton, Will (Dr.)</cp:lastModifiedBy>
  <cp:revision>53</cp:revision>
  <dcterms:created xsi:type="dcterms:W3CDTF">2020-02-04T11:15:16Z</dcterms:created>
  <dcterms:modified xsi:type="dcterms:W3CDTF">2021-10-08T11:35:54Z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0x01010026857DA0DA1C24489FF313FCAF0D0E3A</vt:lpwstr>
  </property>
</Properties>
</file>